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  <p:sldId id="1148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实战演练篇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694945"/>
            <a:ext cx="2337955" cy="5431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473" y="1177702"/>
            <a:ext cx="11627466" cy="1301141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66934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文主要介绍了如何让你的交流更清晰的一些方法。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11128"/>
          </a:xfrm>
        </p:spPr>
        <p:txBody>
          <a:bodyPr/>
          <a:lstStyle/>
          <a:p>
            <a:pPr indent="612140" algn="ctr" hangingPunct="0">
              <a:lnSpc>
                <a:spcPct val="12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Communicate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know why some people can’t understand your ideas clearly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you ever felt unheard even after talking a lot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2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are some tips to make your communication clearer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029393"/>
            <a:ext cx="11485848" cy="2084801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 them join and lead discussions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way, they can review the email later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simple and clear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Pay attention to your body language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so, it’s time to rethink how you communicate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629168" y="1564002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E</a:t>
            </a:r>
            <a:endParaRPr lang="zh-CN" altLang="en-US" sz="2200"/>
          </a:p>
        </p:txBody>
      </p:sp>
      <p:sp>
        <p:nvSpPr>
          <p:cNvPr id="8" name="矩形 7"/>
          <p:cNvSpPr/>
          <p:nvPr/>
        </p:nvSpPr>
        <p:spPr>
          <a:xfrm>
            <a:off x="342123" y="4177902"/>
            <a:ext cx="11504580" cy="1805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200">
                <a:cs typeface="Times New Roman" panose="02020603050405020304" pitchFamily="18" charset="0"/>
              </a:rPr>
              <a:t>[</a:t>
            </a:r>
            <a:r>
              <a:rPr lang="zh-CN" altLang="zh-CN" sz="22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>
                <a:cs typeface="Times New Roman" panose="02020603050405020304" pitchFamily="18" charset="0"/>
              </a:rPr>
              <a:t>] </a:t>
            </a:r>
            <a:r>
              <a:rPr lang="zh-CN" altLang="zh-CN" sz="2200">
                <a:cs typeface="Times New Roman" panose="02020603050405020304" pitchFamily="18" charset="0"/>
              </a:rPr>
              <a:t>根据</a:t>
            </a:r>
            <a:r>
              <a:rPr lang="en-US" altLang="zh-CN" sz="2200">
                <a:cs typeface="Times New Roman" panose="02020603050405020304" pitchFamily="18" charset="0"/>
              </a:rPr>
              <a:t>“Do you know why some people can’t understand your ideas clearly</a:t>
            </a:r>
            <a:r>
              <a:rPr lang="zh-CN" altLang="zh-CN" sz="2200">
                <a:cs typeface="Times New Roman" panose="02020603050405020304" pitchFamily="18" charset="0"/>
              </a:rPr>
              <a:t>？</a:t>
            </a:r>
            <a:r>
              <a:rPr lang="en-US" altLang="zh-CN" sz="2200">
                <a:cs typeface="Times New Roman" panose="02020603050405020304" pitchFamily="18" charset="0"/>
              </a:rPr>
              <a:t> Have you ever felt unheard even after talking a lot</a:t>
            </a:r>
            <a:r>
              <a:rPr lang="zh-CN" altLang="zh-CN" sz="2200">
                <a:cs typeface="Times New Roman" panose="02020603050405020304" pitchFamily="18" charset="0"/>
              </a:rPr>
              <a:t>？</a:t>
            </a:r>
            <a:r>
              <a:rPr lang="en-US" altLang="zh-CN" sz="2200">
                <a:cs typeface="Times New Roman" panose="02020603050405020304" pitchFamily="18" charset="0"/>
              </a:rPr>
              <a:t>”</a:t>
            </a:r>
            <a:r>
              <a:rPr lang="zh-CN" altLang="zh-CN" sz="2200">
                <a:cs typeface="Times New Roman" panose="02020603050405020304" pitchFamily="18" charset="0"/>
              </a:rPr>
              <a:t>可知</a:t>
            </a:r>
            <a:r>
              <a:rPr lang="en-US" altLang="zh-CN" sz="2200">
                <a:cs typeface="Times New Roman" panose="02020603050405020304" pitchFamily="18" charset="0"/>
              </a:rPr>
              <a:t>,</a:t>
            </a:r>
            <a:r>
              <a:rPr lang="zh-CN" altLang="zh-CN" sz="2200">
                <a:cs typeface="Times New Roman" panose="02020603050405020304" pitchFamily="18" charset="0"/>
              </a:rPr>
              <a:t>提出了是否有时候别人不理解你的想法</a:t>
            </a:r>
            <a:r>
              <a:rPr lang="en-US" altLang="zh-CN" sz="2200">
                <a:cs typeface="Times New Roman" panose="02020603050405020304" pitchFamily="18" charset="0"/>
              </a:rPr>
              <a:t>,</a:t>
            </a:r>
            <a:r>
              <a:rPr lang="zh-CN" altLang="zh-CN" sz="2200">
                <a:cs typeface="Times New Roman" panose="02020603050405020304" pitchFamily="18" charset="0"/>
              </a:rPr>
              <a:t>或者你说了很多却感觉不被倾听这两个问题</a:t>
            </a:r>
            <a:r>
              <a:rPr lang="en-US" altLang="zh-CN" sz="2200">
                <a:cs typeface="Times New Roman" panose="02020603050405020304" pitchFamily="18" charset="0"/>
              </a:rPr>
              <a:t>,</a:t>
            </a:r>
            <a:r>
              <a:rPr lang="zh-CN" altLang="zh-CN" sz="2200">
                <a:cs typeface="Times New Roman" panose="02020603050405020304" pitchFamily="18" charset="0"/>
              </a:rPr>
              <a:t>故空处需一个过渡句</a:t>
            </a:r>
            <a:r>
              <a:rPr lang="en-US" altLang="zh-CN" sz="2200">
                <a:cs typeface="Times New Roman" panose="02020603050405020304" pitchFamily="18" charset="0"/>
              </a:rPr>
              <a:t>,</a:t>
            </a:r>
            <a:r>
              <a:rPr lang="zh-CN" altLang="zh-CN" sz="2200">
                <a:cs typeface="Times New Roman" panose="02020603050405020304" pitchFamily="18" charset="0"/>
              </a:rPr>
              <a:t>表明需要重视有效交际。选项</a:t>
            </a:r>
            <a:r>
              <a:rPr lang="en-US" altLang="zh-CN" sz="2200">
                <a:cs typeface="Times New Roman" panose="02020603050405020304" pitchFamily="18" charset="0"/>
              </a:rPr>
              <a:t>E“</a:t>
            </a:r>
            <a:r>
              <a:rPr lang="zh-CN" altLang="zh-CN" sz="2200">
                <a:cs typeface="Times New Roman" panose="02020603050405020304" pitchFamily="18" charset="0"/>
              </a:rPr>
              <a:t>如果是这样</a:t>
            </a:r>
            <a:r>
              <a:rPr lang="en-US" altLang="zh-CN" sz="2200">
                <a:cs typeface="Times New Roman" panose="02020603050405020304" pitchFamily="18" charset="0"/>
              </a:rPr>
              <a:t>,</a:t>
            </a:r>
            <a:r>
              <a:rPr lang="zh-CN" altLang="zh-CN" sz="2200">
                <a:cs typeface="Times New Roman" panose="02020603050405020304" pitchFamily="18" charset="0"/>
              </a:rPr>
              <a:t>那么是时候重新考虑你的沟通方式了。</a:t>
            </a:r>
            <a:r>
              <a:rPr lang="en-US" altLang="zh-CN" sz="2200">
                <a:cs typeface="Times New Roman" panose="02020603050405020304" pitchFamily="18" charset="0"/>
              </a:rPr>
              <a:t>”</a:t>
            </a:r>
            <a:r>
              <a:rPr lang="zh-CN" altLang="zh-CN" sz="2200">
                <a:cs typeface="Times New Roman" panose="02020603050405020304" pitchFamily="18" charset="0"/>
              </a:rPr>
              <a:t>与之相符。故选</a:t>
            </a:r>
            <a:r>
              <a:rPr lang="en-US" altLang="zh-CN" sz="2200">
                <a:cs typeface="Times New Roman" panose="02020603050405020304" pitchFamily="18" charset="0"/>
              </a:rPr>
              <a:t>E</a:t>
            </a:r>
            <a:r>
              <a:rPr lang="zh-CN" altLang="zh-CN" sz="2200"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9414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audience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观众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 about what your audience cares about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are more likely to listen if you discuss things they find important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Focus on what matters to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will make them more interested and want to understand the information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087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01322"/>
            <a:ext cx="11485848" cy="2193999"/>
          </a:xfrm>
        </p:spPr>
        <p:txBody>
          <a:bodyPr/>
          <a:lstStyle/>
          <a:p>
            <a:pPr indent="609600" hangingPunct="0">
              <a:lnSpc>
                <a:spcPct val="145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3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sz="23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5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use ten words when one will do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 the most interested people can get bored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 your message simple and straight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Remember, you already know what you’re going to say, but they are hearing it for the first time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it easy and clear for them to follow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78582" y="2895321"/>
            <a:ext cx="10920343" cy="265842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5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 them join and lead discussions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5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way, they can review the email later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5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simple and clear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5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Pay attention to your body language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5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so, it’s time to rethink how you communicate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558702" y="87180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43538" y="5456964"/>
            <a:ext cx="11501750" cy="10869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300">
                <a:cs typeface="Times New Roman" panose="02020603050405020304" pitchFamily="18" charset="0"/>
              </a:rPr>
              <a:t>[</a:t>
            </a:r>
            <a:r>
              <a:rPr lang="zh-CN" altLang="zh-CN" sz="23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>
                <a:cs typeface="Times New Roman" panose="02020603050405020304" pitchFamily="18" charset="0"/>
              </a:rPr>
              <a:t>] </a:t>
            </a:r>
            <a:r>
              <a:rPr lang="zh-CN" altLang="zh-CN" sz="2300">
                <a:cs typeface="Times New Roman" panose="02020603050405020304" pitchFamily="18" charset="0"/>
              </a:rPr>
              <a:t>根据</a:t>
            </a:r>
            <a:r>
              <a:rPr lang="en-US" altLang="zh-CN" sz="2300">
                <a:cs typeface="Times New Roman" panose="02020603050405020304" pitchFamily="18" charset="0"/>
              </a:rPr>
              <a:t>“Don’t use ten words when one will do. ...Make it easy and clear for them to follow.”</a:t>
            </a:r>
            <a:r>
              <a:rPr lang="zh-CN" altLang="zh-CN" sz="2300">
                <a:cs typeface="Times New Roman" panose="02020603050405020304" pitchFamily="18" charset="0"/>
              </a:rPr>
              <a:t>可知</a:t>
            </a:r>
            <a:r>
              <a:rPr lang="en-US" altLang="zh-CN" sz="2300">
                <a:cs typeface="Times New Roman" panose="02020603050405020304" pitchFamily="18" charset="0"/>
              </a:rPr>
              <a:t>,</a:t>
            </a:r>
            <a:r>
              <a:rPr lang="zh-CN" altLang="zh-CN" sz="2300">
                <a:cs typeface="Times New Roman" panose="02020603050405020304" pitchFamily="18" charset="0"/>
              </a:rPr>
              <a:t>本段强调用简洁的语言。选项</a:t>
            </a:r>
            <a:r>
              <a:rPr lang="en-US" altLang="zh-CN" sz="2300">
                <a:cs typeface="Times New Roman" panose="02020603050405020304" pitchFamily="18" charset="0"/>
              </a:rPr>
              <a:t>C“</a:t>
            </a:r>
            <a:r>
              <a:rPr lang="zh-CN" altLang="zh-CN" sz="2300">
                <a:cs typeface="Times New Roman" panose="02020603050405020304" pitchFamily="18" charset="0"/>
              </a:rPr>
              <a:t>简洁明了。</a:t>
            </a:r>
            <a:r>
              <a:rPr lang="en-US" altLang="zh-CN" sz="2300">
                <a:cs typeface="Times New Roman" panose="02020603050405020304" pitchFamily="18" charset="0"/>
              </a:rPr>
              <a:t>”</a:t>
            </a:r>
            <a:r>
              <a:rPr lang="zh-CN" altLang="zh-CN" sz="2300">
                <a:cs typeface="Times New Roman" panose="02020603050405020304" pitchFamily="18" charset="0"/>
              </a:rPr>
              <a:t>与之相符。故选</a:t>
            </a:r>
            <a:r>
              <a:rPr lang="en-US" altLang="zh-CN" sz="2300">
                <a:cs typeface="Times New Roman" panose="02020603050405020304" pitchFamily="18" charset="0"/>
              </a:rPr>
              <a:t>C</a:t>
            </a:r>
            <a:r>
              <a:rPr lang="zh-CN" altLang="zh-CN" sz="2300">
                <a:cs typeface="Times New Roman" panose="02020603050405020304" pitchFamily="18" charset="0"/>
              </a:rPr>
              <a:t>。</a:t>
            </a:r>
            <a:endParaRPr lang="zh-CN" altLang="zh-CN" sz="23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4441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1865126"/>
          </a:xfrm>
        </p:spPr>
        <p:txBody>
          <a:bodyPr/>
          <a:lstStyle/>
          <a:p>
            <a:pPr indent="612140" hangingPunct="0">
              <a:lnSpc>
                <a:spcPct val="12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join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you’ve ever been a teacher or coach, you know that teaching others helps you learn better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 your audience to share their ideas or explain topics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helps them develop their own communication skills and stay involved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583488"/>
            <a:ext cx="11485848" cy="2265941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 them join and lead discussions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way, they can review the email later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simple and clear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Pay attention to your body language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so, it’s time to rethink how you communicate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42123" y="4816071"/>
            <a:ext cx="11504580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300">
                <a:cs typeface="Times New Roman" panose="02020603050405020304" pitchFamily="18" charset="0"/>
              </a:rPr>
              <a:t>[</a:t>
            </a:r>
            <a:r>
              <a:rPr lang="zh-CN" altLang="zh-CN" sz="23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>
                <a:cs typeface="Times New Roman" panose="02020603050405020304" pitchFamily="18" charset="0"/>
              </a:rPr>
              <a:t>] </a:t>
            </a:r>
            <a:r>
              <a:rPr lang="zh-CN" altLang="zh-CN" sz="2300">
                <a:cs typeface="Times New Roman" panose="02020603050405020304" pitchFamily="18" charset="0"/>
              </a:rPr>
              <a:t>根据</a:t>
            </a:r>
            <a:r>
              <a:rPr lang="en-US" altLang="zh-CN" sz="2300">
                <a:cs typeface="Times New Roman" panose="02020603050405020304" pitchFamily="18" charset="0"/>
              </a:rPr>
              <a:t>“Ask your audience to share their ideas or explain topics.”</a:t>
            </a:r>
            <a:r>
              <a:rPr lang="zh-CN" altLang="zh-CN" sz="2300">
                <a:cs typeface="Times New Roman" panose="02020603050405020304" pitchFamily="18" charset="0"/>
              </a:rPr>
              <a:t>以及</a:t>
            </a:r>
            <a:r>
              <a:rPr lang="en-US" altLang="zh-CN" sz="2300">
                <a:cs typeface="Times New Roman" panose="02020603050405020304" pitchFamily="18" charset="0"/>
              </a:rPr>
              <a:t>“This helps them develop their own communication skills and stay involved.”</a:t>
            </a:r>
            <a:r>
              <a:rPr lang="zh-CN" altLang="zh-CN" sz="2300">
                <a:cs typeface="Times New Roman" panose="02020603050405020304" pitchFamily="18" charset="0"/>
              </a:rPr>
              <a:t>可知</a:t>
            </a:r>
            <a:r>
              <a:rPr lang="en-US" altLang="zh-CN" sz="2300">
                <a:cs typeface="Times New Roman" panose="02020603050405020304" pitchFamily="18" charset="0"/>
              </a:rPr>
              <a:t>,</a:t>
            </a:r>
            <a:r>
              <a:rPr lang="zh-CN" altLang="zh-CN" sz="2300">
                <a:cs typeface="Times New Roman" panose="02020603050405020304" pitchFamily="18" charset="0"/>
              </a:rPr>
              <a:t>前后两句提到了让听众参与及这样做的好</a:t>
            </a:r>
            <a:r>
              <a:rPr lang="zh-CN" altLang="zh-CN" sz="2300" spc="-100">
                <a:cs typeface="Times New Roman" panose="02020603050405020304" pitchFamily="18" charset="0"/>
              </a:rPr>
              <a:t>处。故空处与听众的参与相关。选项</a:t>
            </a:r>
            <a:r>
              <a:rPr lang="en-US" altLang="zh-CN" sz="2300" spc="-100">
                <a:cs typeface="Times New Roman" panose="02020603050405020304" pitchFamily="18" charset="0"/>
              </a:rPr>
              <a:t>A“</a:t>
            </a:r>
            <a:r>
              <a:rPr lang="zh-CN" altLang="zh-CN" sz="2300" spc="-100">
                <a:cs typeface="Times New Roman" panose="02020603050405020304" pitchFamily="18" charset="0"/>
              </a:rPr>
              <a:t>让他们加入并引出讨论。</a:t>
            </a:r>
            <a:r>
              <a:rPr lang="en-US" altLang="zh-CN" sz="2300" spc="-100">
                <a:cs typeface="Times New Roman" panose="02020603050405020304" pitchFamily="18" charset="0"/>
              </a:rPr>
              <a:t>”</a:t>
            </a:r>
            <a:r>
              <a:rPr lang="zh-CN" altLang="zh-CN" sz="2300">
                <a:cs typeface="Times New Roman" panose="02020603050405020304" pitchFamily="18" charset="0"/>
              </a:rPr>
              <a:t>与之相符。故选</a:t>
            </a:r>
            <a:r>
              <a:rPr lang="en-US" altLang="zh-CN" sz="2300">
                <a:cs typeface="Times New Roman" panose="02020603050405020304" pitchFamily="18" charset="0"/>
              </a:rPr>
              <a:t>A</a:t>
            </a:r>
            <a:r>
              <a:rPr lang="zh-CN" altLang="zh-CN" sz="2300">
                <a:cs typeface="Times New Roman" panose="02020603050405020304" pitchFamily="18" charset="0"/>
              </a:rPr>
              <a:t>。</a:t>
            </a:r>
            <a:endParaRPr lang="zh-CN" altLang="zh-CN" sz="23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975526" y="1611171"/>
            <a:ext cx="397866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1411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indent="612140" hangingPunct="0">
              <a:lnSpc>
                <a:spcPct val="12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communicate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the information isn’t important right away, consider sending an email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Written communication gives people more time to think about the message and ask questions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z="23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117757"/>
            <a:ext cx="11485848" cy="217533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 them join and lead discussions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way, they can review the email later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simple and clear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Pay attention to your body language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so, it’s time to rethink how you communicate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063758" y="159922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42123" y="4399353"/>
            <a:ext cx="11504580" cy="1423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300">
                <a:cs typeface="Times New Roman" panose="02020603050405020304" pitchFamily="18" charset="0"/>
              </a:rPr>
              <a:t>[</a:t>
            </a:r>
            <a:r>
              <a:rPr lang="zh-CN" altLang="zh-CN" sz="23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>
                <a:cs typeface="Times New Roman" panose="02020603050405020304" pitchFamily="18" charset="0"/>
              </a:rPr>
              <a:t>] </a:t>
            </a:r>
            <a:r>
              <a:rPr lang="zh-CN" altLang="zh-CN" sz="2300">
                <a:cs typeface="Times New Roman" panose="02020603050405020304" pitchFamily="18" charset="0"/>
              </a:rPr>
              <a:t>根据</a:t>
            </a:r>
            <a:r>
              <a:rPr lang="en-US" altLang="zh-CN" sz="2300">
                <a:cs typeface="Times New Roman" panose="02020603050405020304" pitchFamily="18" charset="0"/>
              </a:rPr>
              <a:t>“Written communication gives people more time to think about the message and ask questions.”</a:t>
            </a:r>
            <a:r>
              <a:rPr lang="zh-CN" altLang="zh-CN" sz="2300">
                <a:cs typeface="Times New Roman" panose="02020603050405020304" pitchFamily="18" charset="0"/>
              </a:rPr>
              <a:t>可知</a:t>
            </a:r>
            <a:r>
              <a:rPr lang="en-US" altLang="zh-CN" sz="2300">
                <a:cs typeface="Times New Roman" panose="02020603050405020304" pitchFamily="18" charset="0"/>
              </a:rPr>
              <a:t>,</a:t>
            </a:r>
            <a:r>
              <a:rPr lang="zh-CN" altLang="zh-CN" sz="2300">
                <a:cs typeface="Times New Roman" panose="02020603050405020304" pitchFamily="18" charset="0"/>
              </a:rPr>
              <a:t>提出了用邮件沟通的建议</a:t>
            </a:r>
            <a:r>
              <a:rPr lang="en-US" altLang="zh-CN" sz="2300">
                <a:cs typeface="Times New Roman" panose="02020603050405020304" pitchFamily="18" charset="0"/>
              </a:rPr>
              <a:t>,</a:t>
            </a:r>
            <a:r>
              <a:rPr lang="zh-CN" altLang="zh-CN" sz="2300">
                <a:cs typeface="Times New Roman" panose="02020603050405020304" pitchFamily="18" charset="0"/>
              </a:rPr>
              <a:t>故空处与补充说明邮件的优势。选项</a:t>
            </a:r>
            <a:r>
              <a:rPr lang="en-US" altLang="zh-CN" sz="2300">
                <a:cs typeface="Times New Roman" panose="02020603050405020304" pitchFamily="18" charset="0"/>
              </a:rPr>
              <a:t>B“</a:t>
            </a:r>
            <a:r>
              <a:rPr lang="zh-CN" altLang="zh-CN" sz="2300">
                <a:cs typeface="Times New Roman" panose="02020603050405020304" pitchFamily="18" charset="0"/>
              </a:rPr>
              <a:t>这种方式</a:t>
            </a:r>
            <a:r>
              <a:rPr lang="en-US" altLang="zh-CN" sz="2300">
                <a:cs typeface="Times New Roman" panose="02020603050405020304" pitchFamily="18" charset="0"/>
              </a:rPr>
              <a:t>,</a:t>
            </a:r>
            <a:r>
              <a:rPr lang="zh-CN" altLang="zh-CN" sz="2300">
                <a:cs typeface="Times New Roman" panose="02020603050405020304" pitchFamily="18" charset="0"/>
              </a:rPr>
              <a:t>他们会过后查看电子邮件。</a:t>
            </a:r>
            <a:r>
              <a:rPr lang="en-US" altLang="zh-CN" sz="2300">
                <a:cs typeface="Times New Roman" panose="02020603050405020304" pitchFamily="18" charset="0"/>
              </a:rPr>
              <a:t>”</a:t>
            </a:r>
            <a:r>
              <a:rPr lang="zh-CN" altLang="zh-CN" sz="2300">
                <a:cs typeface="Times New Roman" panose="02020603050405020304" pitchFamily="18" charset="0"/>
              </a:rPr>
              <a:t>与之相符。故选</a:t>
            </a:r>
            <a:r>
              <a:rPr lang="en-US" altLang="zh-CN" sz="2300">
                <a:cs typeface="Times New Roman" panose="02020603050405020304" pitchFamily="18" charset="0"/>
              </a:rPr>
              <a:t>B</a:t>
            </a:r>
            <a:r>
              <a:rPr lang="zh-CN" altLang="zh-CN" sz="2300">
                <a:cs typeface="Times New Roman" panose="02020603050405020304" pitchFamily="18" charset="0"/>
              </a:rPr>
              <a:t>。</a:t>
            </a:r>
            <a:endParaRPr lang="zh-CN" altLang="zh-CN" sz="23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5717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 good communication skills takes time, but the results are worth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practicing these tips, you can become a better communicator and connect more effectively with others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83356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these tips do you think is the most important, and why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不超过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____________________________________________________________________________________________________________________________________________________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223" y="866277"/>
            <a:ext cx="4000840" cy="46892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48622" y="1796623"/>
            <a:ext cx="115045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Let others join in the topic. Because it makes conversations more interesting and enjoyable.</a:t>
            </a:r>
            <a:r>
              <a:rPr lang="zh-CN" altLang="zh-CN" sz="2400"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ea typeface="楷体" panose="02010609060101010101" pitchFamily="49" charset="-122"/>
                <a:cs typeface="Times New Roman" panose="02020603050405020304" pitchFamily="18" charset="0"/>
              </a:rPr>
              <a:t>开放性试题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ea typeface="楷体" panose="02010609060101010101" pitchFamily="49" charset="-122"/>
                <a:cs typeface="Times New Roman" panose="02020603050405020304" pitchFamily="18" charset="0"/>
              </a:rPr>
              <a:t>言之有理即可</a:t>
            </a:r>
            <a:r>
              <a:rPr lang="zh-CN" altLang="zh-CN" sz="2400">
                <a:cs typeface="Times New Roman" panose="02020603050405020304" pitchFamily="18" charset="0"/>
              </a:rPr>
              <a:t>）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3108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</TotalTime>
  <Words>692</Words>
  <Application>Microsoft Office PowerPoint</Application>
  <PresentationFormat>自定义</PresentationFormat>
  <Paragraphs>45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457</cp:revision>
  <dcterms:created xsi:type="dcterms:W3CDTF">2020-11-06T05:24:00Z</dcterms:created>
  <dcterms:modified xsi:type="dcterms:W3CDTF">2025-09-17T19:38:08Z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